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2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3"/>
  </p:notesMasterIdLst>
  <p:sldIdLst>
    <p:sldId id="257" r:id="rId2"/>
    <p:sldId id="274" r:id="rId3"/>
    <p:sldId id="267" r:id="rId4"/>
    <p:sldId id="271" r:id="rId5"/>
    <p:sldId id="266" r:id="rId6"/>
    <p:sldId id="270" r:id="rId7"/>
    <p:sldId id="272" r:id="rId8"/>
    <p:sldId id="273" r:id="rId9"/>
    <p:sldId id="275" r:id="rId10"/>
    <p:sldId id="276" r:id="rId11"/>
    <p:sldId id="277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-14605" y="0"/>
            <a:ext cx="60064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 rot="16200000">
            <a:off x="-1383662" y="1369058"/>
            <a:ext cx="6857999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 rot="16200000">
            <a:off x="-1331245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6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9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0"/>
            </p:custDataLst>
          </p:nvPr>
        </p:nvSpPr>
        <p:spPr>
          <a:xfrm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2273300" y="1901190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273299" y="4275976"/>
            <a:ext cx="7589519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1"/>
            </p:custDataLst>
          </p:nvPr>
        </p:nvSpPr>
        <p:spPr>
          <a:xfrm>
            <a:off x="-14605" y="-1"/>
            <a:ext cx="6006465" cy="68580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2"/>
            </p:custDataLst>
          </p:nvPr>
        </p:nvSpPr>
        <p:spPr>
          <a:xfrm rot="16200000">
            <a:off x="-1383664" y="1369058"/>
            <a:ext cx="685800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3"/>
            </p:custDataLst>
          </p:nvPr>
        </p:nvSpPr>
        <p:spPr>
          <a:xfrm rot="16200000">
            <a:off x="-1336642" y="2318743"/>
            <a:ext cx="4864351" cy="222027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7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>
            <p:custDataLst>
              <p:tags r:id="rId8"/>
            </p:custDataLst>
          </p:nvPr>
        </p:nvSpPr>
        <p:spPr>
          <a:xfrm>
            <a:off x="10016490" y="4434205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8" name="椭圆 37"/>
          <p:cNvSpPr/>
          <p:nvPr userDrawn="1">
            <p:custDataLst>
              <p:tags r:id="rId9"/>
            </p:custDataLst>
          </p:nvPr>
        </p:nvSpPr>
        <p:spPr>
          <a:xfrm>
            <a:off x="10123170" y="4540885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向下箭头"/>
          <p:cNvSpPr/>
          <p:nvPr userDrawn="1">
            <p:custDataLst>
              <p:tags r:id="rId10"/>
            </p:custDataLst>
          </p:nvPr>
        </p:nvSpPr>
        <p:spPr>
          <a:xfrm>
            <a:off x="10227310" y="463359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4" name="任意多边形 43"/>
          <p:cNvSpPr/>
          <p:nvPr userDrawn="1"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2418715" y="1901190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418715" y="4375145"/>
            <a:ext cx="7444103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1"/>
            </p:custDataLst>
          </p:nvPr>
        </p:nvSpPr>
        <p:spPr>
          <a:xfrm>
            <a:off x="695960" y="1245235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1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166495" y="1793240"/>
            <a:ext cx="1375410" cy="360489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3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5"/>
            </p:custDataLst>
          </p:nvPr>
        </p:nvSpPr>
        <p:spPr>
          <a:xfrm flipV="1">
            <a:off x="8945880" y="0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1"/>
            </p:custDataLst>
          </p:nvPr>
        </p:nvSpPr>
        <p:spPr>
          <a:xfrm>
            <a:off x="6400800" y="1245235"/>
            <a:ext cx="509524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95960" y="1245235"/>
            <a:ext cx="508889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1"/>
            </p:custDataLst>
          </p:nvPr>
        </p:nvSpPr>
        <p:spPr>
          <a:xfrm>
            <a:off x="6235065" y="1671955"/>
            <a:ext cx="5260975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2"/>
            </p:custDataLst>
          </p:nvPr>
        </p:nvSpPr>
        <p:spPr>
          <a:xfrm>
            <a:off x="6235065" y="124714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3"/>
            </p:custDataLst>
          </p:nvPr>
        </p:nvSpPr>
        <p:spPr>
          <a:xfrm>
            <a:off x="695325" y="1671955"/>
            <a:ext cx="5255260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695325" y="1247140"/>
            <a:ext cx="525526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任意多边形 10"/>
          <p:cNvSpPr/>
          <p:nvPr userDrawn="1">
            <p:custDataLst>
              <p:tags r:id="rId5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4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273300" y="1108075"/>
            <a:ext cx="8413750" cy="2502535"/>
          </a:xfrm>
        </p:spPr>
        <p:txBody>
          <a:bodyPr>
            <a:normAutofit/>
          </a:bodyPr>
          <a:lstStyle/>
          <a:p>
            <a:r>
              <a:rPr lang="en-US" altLang="zh-CN" dirty="0"/>
              <a:t>CPU</a:t>
            </a:r>
            <a:r>
              <a:rPr dirty="0"/>
              <a:t>软渲染</a:t>
            </a:r>
            <a:br>
              <a:rPr dirty="0"/>
            </a:br>
            <a:r>
              <a:rPr dirty="0"/>
              <a:t>路径追踪渲染器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273299" y="4275976"/>
            <a:ext cx="7589519" cy="656600"/>
          </a:xfrm>
        </p:spPr>
        <p:txBody>
          <a:bodyPr>
            <a:normAutofit/>
          </a:bodyPr>
          <a:lstStyle/>
          <a:p>
            <a:r>
              <a:rPr lang="zh-CN" altLang="en-US" dirty="0"/>
              <a:t>材质与极简光追                </a:t>
            </a:r>
            <a:r>
              <a:rPr lang="en-US" altLang="zh-CN" dirty="0"/>
              <a:t>B</a:t>
            </a:r>
            <a:r>
              <a:rPr lang="zh-CN" altLang="en-US" dirty="0"/>
              <a:t>站：</a:t>
            </a:r>
            <a:r>
              <a:rPr lang="en-US" altLang="zh-CN" dirty="0"/>
              <a:t>HeaoYe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ED4736-AE6C-A0C9-C40F-77E1A985358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接受</a:t>
            </a:r>
            <a:r>
              <a:rPr lang="en-US" altLang="zh-CN" dirty="0"/>
              <a:t>-</a:t>
            </a:r>
            <a:r>
              <a:rPr lang="zh-CN" altLang="en-US" dirty="0"/>
              <a:t>拒绝采样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5F005-CAB0-2D9F-2069-33D12774E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59" y="1569338"/>
            <a:ext cx="4751485" cy="45876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11E1AE-BB29-9173-F675-577BC5652A57}"/>
              </a:ext>
            </a:extLst>
          </p:cNvPr>
          <p:cNvSpPr txBox="1"/>
          <p:nvPr/>
        </p:nvSpPr>
        <p:spPr>
          <a:xfrm>
            <a:off x="6989523" y="2575147"/>
            <a:ext cx="4051109" cy="222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生成</a:t>
            </a:r>
            <a:r>
              <a:rPr lang="en-US" altLang="zh-CN" dirty="0"/>
              <a:t>[-1,1]</a:t>
            </a:r>
            <a:r>
              <a:rPr lang="zh-CN" altLang="en-US" dirty="0"/>
              <a:t>范围内的两个随机变量</a:t>
            </a:r>
            <a:r>
              <a:rPr lang="en-US" altLang="zh-CN" dirty="0"/>
              <a:t>(x, y)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判断点</a:t>
            </a:r>
            <a:r>
              <a:rPr lang="en-US" altLang="zh-CN" dirty="0"/>
              <a:t>(x, y)</a:t>
            </a:r>
            <a:r>
              <a:rPr lang="zh-CN" altLang="en-US" dirty="0"/>
              <a:t>是否在圆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不在圆内：重复新生成</a:t>
            </a:r>
            <a:r>
              <a:rPr lang="en-US" altLang="zh-CN" dirty="0"/>
              <a:t>(x, y)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在圆内：从圆心到</a:t>
            </a:r>
            <a:r>
              <a:rPr lang="en-US" altLang="zh-CN" dirty="0"/>
              <a:t>(x, y)</a:t>
            </a:r>
            <a:r>
              <a:rPr lang="zh-CN" altLang="en-US" dirty="0"/>
              <a:t>的方向向量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168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ED4736-AE6C-A0C9-C40F-77E1A985358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单个像素多个样本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208A63-7A90-C309-9500-D78853E2FB65}"/>
              </a:ext>
            </a:extLst>
          </p:cNvPr>
          <p:cNvSpPr/>
          <p:nvPr/>
        </p:nvSpPr>
        <p:spPr>
          <a:xfrm>
            <a:off x="1277654" y="1941533"/>
            <a:ext cx="2893513" cy="2893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1219F4-E5CE-448A-5455-D92632CC5BBF}"/>
              </a:ext>
            </a:extLst>
          </p:cNvPr>
          <p:cNvSpPr/>
          <p:nvPr/>
        </p:nvSpPr>
        <p:spPr>
          <a:xfrm>
            <a:off x="7467600" y="1941534"/>
            <a:ext cx="2893513" cy="2893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ED4436-39F5-1C6E-B74D-DB417FE19407}"/>
              </a:ext>
            </a:extLst>
          </p:cNvPr>
          <p:cNvSpPr/>
          <p:nvPr/>
        </p:nvSpPr>
        <p:spPr>
          <a:xfrm>
            <a:off x="2483284" y="3147163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8AB735E-163A-AB44-0B4D-24CA325704E1}"/>
              </a:ext>
            </a:extLst>
          </p:cNvPr>
          <p:cNvSpPr/>
          <p:nvPr/>
        </p:nvSpPr>
        <p:spPr>
          <a:xfrm>
            <a:off x="7922711" y="2252594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F9FE9A8-86FE-0502-BB4B-C984D2FD4510}"/>
              </a:ext>
            </a:extLst>
          </p:cNvPr>
          <p:cNvSpPr/>
          <p:nvPr/>
        </p:nvSpPr>
        <p:spPr>
          <a:xfrm>
            <a:off x="7924276" y="3941527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993ADF2-B129-8395-668B-2DB85D1C1465}"/>
              </a:ext>
            </a:extLst>
          </p:cNvPr>
          <p:cNvSpPr/>
          <p:nvPr/>
        </p:nvSpPr>
        <p:spPr>
          <a:xfrm>
            <a:off x="9315185" y="2838867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FD7DDD6-8F93-2241-4D08-BB226A3FB7A2}"/>
              </a:ext>
            </a:extLst>
          </p:cNvPr>
          <p:cNvSpPr/>
          <p:nvPr/>
        </p:nvSpPr>
        <p:spPr>
          <a:xfrm>
            <a:off x="9573011" y="4022944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CFF9100-88B2-C4C7-E100-BB10515527DB}"/>
              </a:ext>
            </a:extLst>
          </p:cNvPr>
          <p:cNvSpPr/>
          <p:nvPr/>
        </p:nvSpPr>
        <p:spPr>
          <a:xfrm>
            <a:off x="9671135" y="2168047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A29D104-6F79-AF65-382D-CC6E919FCAF6}"/>
              </a:ext>
            </a:extLst>
          </p:cNvPr>
          <p:cNvSpPr/>
          <p:nvPr/>
        </p:nvSpPr>
        <p:spPr>
          <a:xfrm>
            <a:off x="8321455" y="2946748"/>
            <a:ext cx="482252" cy="48225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ACB55F2-E7BA-3FCD-33B7-42474E050CC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矫正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B1B25-79C2-9A93-D73C-F9047A67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3"/>
          <a:stretch/>
        </p:blipFill>
        <p:spPr>
          <a:xfrm>
            <a:off x="587549" y="4580912"/>
            <a:ext cx="10973364" cy="14097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19B72-2302-A8B9-2EA0-79C45FBB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8" y="1824945"/>
            <a:ext cx="10973364" cy="14097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9F9A49-A3E3-13D3-786D-6CBD40AD3C95}"/>
              </a:ext>
            </a:extLst>
          </p:cNvPr>
          <p:cNvSpPr txBox="1"/>
          <p:nvPr/>
        </p:nvSpPr>
        <p:spPr>
          <a:xfrm>
            <a:off x="5397634" y="3234717"/>
            <a:ext cx="110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颜色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C2809-6945-9A0A-342D-44B1A08339CF}"/>
              </a:ext>
            </a:extLst>
          </p:cNvPr>
          <p:cNvSpPr txBox="1"/>
          <p:nvPr/>
        </p:nvSpPr>
        <p:spPr>
          <a:xfrm>
            <a:off x="5167476" y="59906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物理光照强度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D818B8-E966-F580-CE91-D37383F7472B}"/>
              </a:ext>
            </a:extLst>
          </p:cNvPr>
          <p:cNvSpPr txBox="1"/>
          <p:nvPr/>
        </p:nvSpPr>
        <p:spPr>
          <a:xfrm>
            <a:off x="4942478" y="1413086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RGB(128, 128, 128)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4F8017-F7CF-9D20-45CA-7AE7B7C5348F}"/>
              </a:ext>
            </a:extLst>
          </p:cNvPr>
          <p:cNvSpPr txBox="1"/>
          <p:nvPr/>
        </p:nvSpPr>
        <p:spPr>
          <a:xfrm>
            <a:off x="158178" y="1413086"/>
            <a:ext cx="131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RGB(0,0,0)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486BDD-E852-77B0-3234-E4E76A474663}"/>
              </a:ext>
            </a:extLst>
          </p:cNvPr>
          <p:cNvSpPr txBox="1"/>
          <p:nvPr/>
        </p:nvSpPr>
        <p:spPr>
          <a:xfrm>
            <a:off x="10088552" y="1419090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RGB(255,255,255)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91B9C3-F799-8707-B225-9ED2472501B0}"/>
              </a:ext>
            </a:extLst>
          </p:cNvPr>
          <p:cNvSpPr txBox="1"/>
          <p:nvPr/>
        </p:nvSpPr>
        <p:spPr>
          <a:xfrm>
            <a:off x="61741" y="421158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光照强度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281399-735D-8372-F2EB-7BF3ECC1C7E3}"/>
              </a:ext>
            </a:extLst>
          </p:cNvPr>
          <p:cNvSpPr txBox="1"/>
          <p:nvPr/>
        </p:nvSpPr>
        <p:spPr>
          <a:xfrm>
            <a:off x="4182597" y="4211580"/>
            <a:ext cx="391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RGB(180, 180, 180)</a:t>
            </a:r>
            <a:r>
              <a:rPr lang="zh-CN" altLang="en-US" dirty="0"/>
              <a:t>，光照强度</a:t>
            </a:r>
            <a:r>
              <a:rPr lang="en-US" altLang="zh-CN" dirty="0"/>
              <a:t>=0.5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D8C5A5-B8C2-E663-5C48-240620959FDA}"/>
              </a:ext>
            </a:extLst>
          </p:cNvPr>
          <p:cNvSpPr txBox="1"/>
          <p:nvPr/>
        </p:nvSpPr>
        <p:spPr>
          <a:xfrm>
            <a:off x="10546022" y="421441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光照强度</a:t>
            </a:r>
            <a:r>
              <a:rPr lang="en-US" altLang="zh-CN" dirty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1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ACB55F2-E7BA-3FCD-33B7-42474E050CC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材质</a:t>
            </a:r>
          </a:p>
        </p:txBody>
      </p:sp>
      <p:pic>
        <p:nvPicPr>
          <p:cNvPr id="459" name="图片 458">
            <a:extLst>
              <a:ext uri="{FF2B5EF4-FFF2-40B4-BE49-F238E27FC236}">
                <a16:creationId xmlns:a16="http://schemas.microsoft.com/office/drawing/2014/main" id="{97B26D78-605C-487F-0A1D-60A8D9A7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56" y="1367708"/>
            <a:ext cx="3305507" cy="2497390"/>
          </a:xfrm>
          <a:prstGeom prst="rect">
            <a:avLst/>
          </a:prstGeom>
        </p:spPr>
      </p:pic>
      <p:pic>
        <p:nvPicPr>
          <p:cNvPr id="461" name="图片 460">
            <a:extLst>
              <a:ext uri="{FF2B5EF4-FFF2-40B4-BE49-F238E27FC236}">
                <a16:creationId xmlns:a16="http://schemas.microsoft.com/office/drawing/2014/main" id="{3FA4DD6B-D52A-2233-35B0-1AB67E07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63" y="1367708"/>
            <a:ext cx="3305508" cy="2497390"/>
          </a:xfrm>
          <a:prstGeom prst="rect">
            <a:avLst/>
          </a:prstGeom>
        </p:spPr>
      </p:pic>
      <p:pic>
        <p:nvPicPr>
          <p:cNvPr id="463" name="图片 462">
            <a:extLst>
              <a:ext uri="{FF2B5EF4-FFF2-40B4-BE49-F238E27FC236}">
                <a16:creationId xmlns:a16="http://schemas.microsoft.com/office/drawing/2014/main" id="{542BC199-A772-2C00-B0BF-EEAE1469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43" y="4252607"/>
            <a:ext cx="2986279" cy="2245394"/>
          </a:xfrm>
          <a:prstGeom prst="rect">
            <a:avLst/>
          </a:prstGeom>
        </p:spPr>
      </p:pic>
      <p:pic>
        <p:nvPicPr>
          <p:cNvPr id="465" name="图片 464">
            <a:extLst>
              <a:ext uri="{FF2B5EF4-FFF2-40B4-BE49-F238E27FC236}">
                <a16:creationId xmlns:a16="http://schemas.microsoft.com/office/drawing/2014/main" id="{A276ECCB-E37D-13E9-16FD-C2A6B0DD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22" y="4252606"/>
            <a:ext cx="2994509" cy="2245394"/>
          </a:xfrm>
          <a:prstGeom prst="rect">
            <a:avLst/>
          </a:prstGeom>
        </p:spPr>
      </p:pic>
      <p:sp>
        <p:nvSpPr>
          <p:cNvPr id="468" name="文本框 467">
            <a:extLst>
              <a:ext uri="{FF2B5EF4-FFF2-40B4-BE49-F238E27FC236}">
                <a16:creationId xmlns:a16="http://schemas.microsoft.com/office/drawing/2014/main" id="{F4EBA44A-77DE-679C-DFF8-E71BBA213BBB}"/>
              </a:ext>
            </a:extLst>
          </p:cNvPr>
          <p:cNvSpPr txBox="1"/>
          <p:nvPr/>
        </p:nvSpPr>
        <p:spPr>
          <a:xfrm>
            <a:off x="3594970" y="980199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反照率（</a:t>
            </a:r>
            <a:r>
              <a:rPr lang="en-US" altLang="zh-CN" dirty="0"/>
              <a:t>albedo</a:t>
            </a:r>
            <a:r>
              <a:rPr lang="zh-CN" altLang="en-US" dirty="0"/>
              <a:t>）</a:t>
            </a: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314B0E69-63D6-CAFB-9858-C2E90CDF5C27}"/>
              </a:ext>
            </a:extLst>
          </p:cNvPr>
          <p:cNvSpPr txBox="1"/>
          <p:nvPr/>
        </p:nvSpPr>
        <p:spPr>
          <a:xfrm>
            <a:off x="3356330" y="388327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镜面反射</a:t>
            </a:r>
            <a:r>
              <a:rPr lang="en-US" altLang="zh-CN" dirty="0"/>
              <a:t> </a:t>
            </a:r>
            <a:r>
              <a:rPr lang="zh-CN" altLang="en-US" dirty="0"/>
              <a:t>或 漫反射</a:t>
            </a: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2C221D8F-C156-3743-0BEF-1BD3DD1BD2AC}"/>
              </a:ext>
            </a:extLst>
          </p:cNvPr>
          <p:cNvSpPr txBox="1"/>
          <p:nvPr/>
        </p:nvSpPr>
        <p:spPr>
          <a:xfrm>
            <a:off x="8759265" y="2239792"/>
            <a:ext cx="27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自发光亮度（</a:t>
            </a:r>
            <a:r>
              <a:rPr lang="en-US" altLang="zh-CN" dirty="0"/>
              <a:t>emissive</a:t>
            </a:r>
            <a:r>
              <a:rPr lang="zh-CN" altLang="en-US" dirty="0"/>
              <a:t>）</a:t>
            </a:r>
          </a:p>
        </p:txBody>
      </p:sp>
      <p:pic>
        <p:nvPicPr>
          <p:cNvPr id="472" name="图片 471">
            <a:extLst>
              <a:ext uri="{FF2B5EF4-FFF2-40B4-BE49-F238E27FC236}">
                <a16:creationId xmlns:a16="http://schemas.microsoft.com/office/drawing/2014/main" id="{1932170C-C090-A5A7-478E-C435D95A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41" y="2609124"/>
            <a:ext cx="3873023" cy="29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1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ACB55F2-E7BA-3FCD-33B7-42474E050CC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光线的传播</a:t>
            </a:r>
          </a:p>
        </p:txBody>
      </p:sp>
      <p:grpSp>
        <p:nvGrpSpPr>
          <p:cNvPr id="457" name="组合 456">
            <a:extLst>
              <a:ext uri="{FF2B5EF4-FFF2-40B4-BE49-F238E27FC236}">
                <a16:creationId xmlns:a16="http://schemas.microsoft.com/office/drawing/2014/main" id="{76FF9BA0-2C42-ED3A-9897-D190E4E46D4C}"/>
              </a:ext>
            </a:extLst>
          </p:cNvPr>
          <p:cNvGrpSpPr/>
          <p:nvPr/>
        </p:nvGrpSpPr>
        <p:grpSpPr>
          <a:xfrm>
            <a:off x="3469709" y="1296567"/>
            <a:ext cx="5135672" cy="5201433"/>
            <a:chOff x="2963588" y="0"/>
            <a:chExt cx="6771294" cy="685799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E453565-C0D1-C83C-A2F3-98E463A4F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08" r="20154"/>
            <a:stretch/>
          </p:blipFill>
          <p:spPr>
            <a:xfrm>
              <a:off x="2963588" y="0"/>
              <a:ext cx="6771294" cy="6857999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A1CED86-B407-AB6C-82D2-6902FA8F5822}"/>
                </a:ext>
              </a:extLst>
            </p:cNvPr>
            <p:cNvCxnSpPr/>
            <p:nvPr/>
          </p:nvCxnSpPr>
          <p:spPr>
            <a:xfrm>
              <a:off x="6433930" y="1212574"/>
              <a:ext cx="1384853" cy="331966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3524B72-5CFB-C705-6013-405FAB1D3B5D}"/>
                </a:ext>
              </a:extLst>
            </p:cNvPr>
            <p:cNvCxnSpPr/>
            <p:nvPr/>
          </p:nvCxnSpPr>
          <p:spPr>
            <a:xfrm flipH="1">
              <a:off x="3909391" y="1212574"/>
              <a:ext cx="2047461" cy="10535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7759AC7-1480-5657-2A04-77765D6B223F}"/>
                </a:ext>
              </a:extLst>
            </p:cNvPr>
            <p:cNvCxnSpPr/>
            <p:nvPr/>
          </p:nvCxnSpPr>
          <p:spPr>
            <a:xfrm flipH="1" flipV="1">
              <a:off x="3909391" y="2266122"/>
              <a:ext cx="1007166" cy="132521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C0876AD-CE8B-95DD-97B6-218D071A414B}"/>
                </a:ext>
              </a:extLst>
            </p:cNvPr>
            <p:cNvCxnSpPr/>
            <p:nvPr/>
          </p:nvCxnSpPr>
          <p:spPr>
            <a:xfrm>
              <a:off x="6579704" y="1212574"/>
              <a:ext cx="1994453" cy="153062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E9E86A2-4982-99EF-B65E-E0E97B527AC5}"/>
                </a:ext>
              </a:extLst>
            </p:cNvPr>
            <p:cNvCxnSpPr/>
            <p:nvPr/>
          </p:nvCxnSpPr>
          <p:spPr>
            <a:xfrm flipV="1">
              <a:off x="8203096" y="2743200"/>
              <a:ext cx="371061" cy="347869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F242F36-B626-FED9-54A7-352A4DEBC35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04" y="5512904"/>
              <a:ext cx="251792" cy="7089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4726BD5-BB7C-E556-8388-26871E43878A}"/>
                </a:ext>
              </a:extLst>
            </p:cNvPr>
            <p:cNvCxnSpPr/>
            <p:nvPr/>
          </p:nvCxnSpPr>
          <p:spPr>
            <a:xfrm>
              <a:off x="6579704" y="1272209"/>
              <a:ext cx="2213113" cy="31341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CD7A1E8-A5CF-2133-6935-8AE784F65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1304" y="4406348"/>
              <a:ext cx="841513" cy="72224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2D45C41-5DA7-4AA5-EDF7-B0851D00C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9774" y="1212574"/>
              <a:ext cx="616226" cy="18155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665AF36-D444-B19B-2410-EA4AAFAD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2800" y="3028122"/>
              <a:ext cx="856974" cy="26773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4379D856-C61B-2305-A38E-52DA89D7FC32}"/>
                </a:ext>
              </a:extLst>
            </p:cNvPr>
            <p:cNvCxnSpPr>
              <a:cxnSpLocks/>
            </p:cNvCxnSpPr>
            <p:nvPr/>
          </p:nvCxnSpPr>
          <p:spPr>
            <a:xfrm>
              <a:off x="5089835" y="3573875"/>
              <a:ext cx="322469" cy="3393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F8047DF5-A4FB-A2A1-2024-CB0F70BDB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835" y="3573875"/>
              <a:ext cx="334860" cy="3535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25BFEA39-2309-85EF-ED64-787A1496EB65}"/>
                </a:ext>
              </a:extLst>
            </p:cNvPr>
            <p:cNvCxnSpPr/>
            <p:nvPr/>
          </p:nvCxnSpPr>
          <p:spPr>
            <a:xfrm flipH="1">
              <a:off x="3830320" y="1152525"/>
              <a:ext cx="2011680" cy="69151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135DDE73-6EAC-BF0D-7723-DE3DBC831BB8}"/>
                </a:ext>
              </a:extLst>
            </p:cNvPr>
            <p:cNvCxnSpPr/>
            <p:nvPr/>
          </p:nvCxnSpPr>
          <p:spPr>
            <a:xfrm flipH="1">
              <a:off x="3830320" y="1113598"/>
              <a:ext cx="474649" cy="7304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8266E439-23ED-A601-2AF5-4E64F0F3DEF7}"/>
                </a:ext>
              </a:extLst>
            </p:cNvPr>
            <p:cNvCxnSpPr/>
            <p:nvPr/>
          </p:nvCxnSpPr>
          <p:spPr>
            <a:xfrm>
              <a:off x="6659217" y="1212574"/>
              <a:ext cx="1865023" cy="7991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D381DBBE-F445-7BA2-9A89-C1999B1BF535}"/>
                </a:ext>
              </a:extLst>
            </p:cNvPr>
            <p:cNvCxnSpPr/>
            <p:nvPr/>
          </p:nvCxnSpPr>
          <p:spPr>
            <a:xfrm>
              <a:off x="7666383" y="1152525"/>
              <a:ext cx="857857" cy="8684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4A50C5FF-865E-3C72-2591-19F00073D88A}"/>
                </a:ext>
              </a:extLst>
            </p:cNvPr>
            <p:cNvCxnSpPr/>
            <p:nvPr/>
          </p:nvCxnSpPr>
          <p:spPr>
            <a:xfrm>
              <a:off x="6281530" y="1212574"/>
              <a:ext cx="689113" cy="331966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171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957B7F5-7C3C-385E-49A5-64436F018EF4}"/>
              </a:ext>
            </a:extLst>
          </p:cNvPr>
          <p:cNvSpPr/>
          <p:nvPr/>
        </p:nvSpPr>
        <p:spPr>
          <a:xfrm>
            <a:off x="5747172" y="1790700"/>
            <a:ext cx="423335" cy="48812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CB55F2-E7BA-3FCD-33B7-42474E050CC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发射光线</a:t>
            </a:r>
          </a:p>
        </p:txBody>
      </p:sp>
      <p:pic>
        <p:nvPicPr>
          <p:cNvPr id="15" name="内容占位符 6">
            <a:extLst>
              <a:ext uri="{FF2B5EF4-FFF2-40B4-BE49-F238E27FC236}">
                <a16:creationId xmlns:a16="http://schemas.microsoft.com/office/drawing/2014/main" id="{79C85C6A-925C-BC69-EC3C-131D23C59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67"/>
          <a:stretch/>
        </p:blipFill>
        <p:spPr>
          <a:xfrm>
            <a:off x="5171037" y="2007355"/>
            <a:ext cx="6766963" cy="4664574"/>
          </a:xfrm>
          <a:prstGeom prst="rect">
            <a:avLst/>
          </a:prstGeom>
          <a:noFill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57D424-AA56-47BC-8E97-87F2F6BC0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22"/>
          <a:stretch/>
        </p:blipFill>
        <p:spPr>
          <a:xfrm>
            <a:off x="-933503" y="2007355"/>
            <a:ext cx="6521503" cy="46645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C7155F0-C24B-4139-F0DE-DB606292ADA0}"/>
              </a:ext>
            </a:extLst>
          </p:cNvPr>
          <p:cNvSpPr txBox="1"/>
          <p:nvPr/>
        </p:nvSpPr>
        <p:spPr>
          <a:xfrm>
            <a:off x="1261993" y="151682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光源发射光线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2C66F6-5B3A-30C0-35CF-9F7D48D627BD}"/>
              </a:ext>
            </a:extLst>
          </p:cNvPr>
          <p:cNvSpPr txBox="1"/>
          <p:nvPr/>
        </p:nvSpPr>
        <p:spPr>
          <a:xfrm>
            <a:off x="7835652" y="151785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从相机追踪光线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3CBA8D44-D8A5-6BB3-D62F-E9D22C6242B0}"/>
              </a:ext>
            </a:extLst>
          </p:cNvPr>
          <p:cNvSpPr/>
          <p:nvPr/>
        </p:nvSpPr>
        <p:spPr>
          <a:xfrm>
            <a:off x="4544842" y="1585199"/>
            <a:ext cx="2696818" cy="523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212198-B67D-A1F5-DDF9-7598A7A19E9F}"/>
              </a:ext>
            </a:extLst>
          </p:cNvPr>
          <p:cNvSpPr txBox="1"/>
          <p:nvPr/>
        </p:nvSpPr>
        <p:spPr>
          <a:xfrm>
            <a:off x="5174902" y="1255313"/>
            <a:ext cx="143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光路可逆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25B73E-9C84-8723-C3BB-8C3915E712E8}"/>
              </a:ext>
            </a:extLst>
          </p:cNvPr>
          <p:cNvCxnSpPr>
            <a:cxnSpLocks/>
          </p:cNvCxnSpPr>
          <p:nvPr/>
        </p:nvCxnSpPr>
        <p:spPr>
          <a:xfrm flipH="1">
            <a:off x="647720" y="2934544"/>
            <a:ext cx="329587" cy="352206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E521301-8173-9265-28F7-D32B3CB2104D}"/>
              </a:ext>
            </a:extLst>
          </p:cNvPr>
          <p:cNvCxnSpPr>
            <a:cxnSpLocks/>
          </p:cNvCxnSpPr>
          <p:nvPr/>
        </p:nvCxnSpPr>
        <p:spPr>
          <a:xfrm flipH="1">
            <a:off x="6754761" y="2923801"/>
            <a:ext cx="319875" cy="341827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2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2A9B7A-601F-D9E0-7C49-DA1EFBF80347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光线追踪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410CC4-5163-D332-4C40-D8B4C0C1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23" y="972911"/>
            <a:ext cx="8472161" cy="524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13932C-A4BC-5437-ACEA-ECB5083D7110}"/>
              </a:ext>
            </a:extLst>
          </p:cNvPr>
          <p:cNvSpPr txBox="1"/>
          <p:nvPr/>
        </p:nvSpPr>
        <p:spPr>
          <a:xfrm>
            <a:off x="3244242" y="3838011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反照率：</a:t>
            </a:r>
            <a:r>
              <a:rPr lang="en-US" altLang="zh-CN" dirty="0"/>
              <a:t>(1, 0.5, 0.5)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797734-57B9-8BE4-7D1C-17E0FC358F01}"/>
              </a:ext>
            </a:extLst>
          </p:cNvPr>
          <p:cNvSpPr txBox="1"/>
          <p:nvPr/>
        </p:nvSpPr>
        <p:spPr>
          <a:xfrm>
            <a:off x="4674297" y="2737808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反照率：</a:t>
            </a:r>
            <a:r>
              <a:rPr lang="en-US" altLang="zh-CN" dirty="0"/>
              <a:t>(0.5, 1, 0.5)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BD146-3182-2C99-41FE-2E4E2A3D79BA}"/>
              </a:ext>
            </a:extLst>
          </p:cNvPr>
          <p:cNvSpPr txBox="1"/>
          <p:nvPr/>
        </p:nvSpPr>
        <p:spPr>
          <a:xfrm>
            <a:off x="7776576" y="208967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光照亮度：</a:t>
            </a:r>
            <a:r>
              <a:rPr lang="en-US" altLang="zh-CN" dirty="0"/>
              <a:t>(1, 0.9, 0.2)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B33C65-0EC3-6091-C346-F877C0E7C337}"/>
              </a:ext>
            </a:extLst>
          </p:cNvPr>
          <p:cNvSpPr txBox="1"/>
          <p:nvPr/>
        </p:nvSpPr>
        <p:spPr>
          <a:xfrm>
            <a:off x="695960" y="2368476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像素亮度：</a:t>
            </a:r>
            <a:r>
              <a:rPr lang="en-US" altLang="zh-CN" dirty="0"/>
              <a:t>(0.5, 0.45, 0.05)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6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2A9B7A-601F-D9E0-7C49-DA1EFBF80347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光线反射方向</a:t>
            </a:r>
          </a:p>
        </p:txBody>
      </p:sp>
      <p:pic>
        <p:nvPicPr>
          <p:cNvPr id="1026" name="Picture 2" descr="光的反射- 简介| 奥林巴斯生物显微镜">
            <a:extLst>
              <a:ext uri="{FF2B5EF4-FFF2-40B4-BE49-F238E27FC236}">
                <a16:creationId xmlns:a16="http://schemas.microsoft.com/office/drawing/2014/main" id="{03F13B61-7AC4-C886-1543-F2B107DA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2" y="1661932"/>
            <a:ext cx="8769355" cy="393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7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1A6A7E-77B4-6683-1A21-051D9290600A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局部反射空间</a:t>
            </a:r>
            <a:r>
              <a:rPr lang="en-US" altLang="zh-CN" dirty="0"/>
              <a:t>(Frame)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4ED600-2686-2344-7D01-114BA272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05" y="1129486"/>
            <a:ext cx="8472161" cy="524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668A5C5-F86F-6452-778A-FA6617BF9587}"/>
              </a:ext>
            </a:extLst>
          </p:cNvPr>
          <p:cNvCxnSpPr>
            <a:cxnSpLocks/>
          </p:cNvCxnSpPr>
          <p:nvPr/>
        </p:nvCxnSpPr>
        <p:spPr>
          <a:xfrm flipV="1">
            <a:off x="4453003" y="3037562"/>
            <a:ext cx="0" cy="910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1EBA723-D09A-AD90-4704-363E1464979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843408"/>
            <a:ext cx="469900" cy="735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4C088E2-3418-59D8-DE9A-B4C28C9F878F}"/>
              </a:ext>
            </a:extLst>
          </p:cNvPr>
          <p:cNvCxnSpPr>
            <a:cxnSpLocks/>
          </p:cNvCxnSpPr>
          <p:nvPr/>
        </p:nvCxnSpPr>
        <p:spPr>
          <a:xfrm>
            <a:off x="4453003" y="3948113"/>
            <a:ext cx="86406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917F50-347F-BE17-434C-159A0BCBFBBA}"/>
              </a:ext>
            </a:extLst>
          </p:cNvPr>
          <p:cNvCxnSpPr>
            <a:cxnSpLocks/>
          </p:cNvCxnSpPr>
          <p:nvPr/>
        </p:nvCxnSpPr>
        <p:spPr>
          <a:xfrm flipV="1">
            <a:off x="6565900" y="3037562"/>
            <a:ext cx="694267" cy="54134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54B04B-0555-E259-4817-8F88911C79C1}"/>
              </a:ext>
            </a:extLst>
          </p:cNvPr>
          <p:cNvCxnSpPr>
            <a:cxnSpLocks/>
          </p:cNvCxnSpPr>
          <p:nvPr/>
        </p:nvCxnSpPr>
        <p:spPr>
          <a:xfrm flipV="1">
            <a:off x="4453003" y="3578905"/>
            <a:ext cx="351830" cy="3692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89B3B97-BF20-5ED5-9ED1-C4AA3BFE4F6C}"/>
              </a:ext>
            </a:extLst>
          </p:cNvPr>
          <p:cNvCxnSpPr>
            <a:cxnSpLocks/>
          </p:cNvCxnSpPr>
          <p:nvPr/>
        </p:nvCxnSpPr>
        <p:spPr>
          <a:xfrm flipV="1">
            <a:off x="6565900" y="3098800"/>
            <a:ext cx="110067" cy="4801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1A6A7E-77B4-6683-1A21-051D9290600A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 dirty="0"/>
              <a:t>计算反射方向</a:t>
            </a:r>
          </a:p>
        </p:txBody>
      </p:sp>
      <p:pic>
        <p:nvPicPr>
          <p:cNvPr id="1026" name="Picture 2" descr="5. 反射模型1_方向半球反射率-CSDN博客">
            <a:extLst>
              <a:ext uri="{FF2B5EF4-FFF2-40B4-BE49-F238E27FC236}">
                <a16:creationId xmlns:a16="http://schemas.microsoft.com/office/drawing/2014/main" id="{AAE2EACB-639E-5DC3-00FE-DB4B0914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8" b="638"/>
          <a:stretch/>
        </p:blipFill>
        <p:spPr bwMode="auto">
          <a:xfrm>
            <a:off x="476754" y="1644891"/>
            <a:ext cx="5865377" cy="32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60A6DB-263B-AC3F-621A-98EF6AD8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77" y="4683469"/>
            <a:ext cx="364054" cy="245524"/>
          </a:xfrm>
          <a:prstGeom prst="rect">
            <a:avLst/>
          </a:prstGeom>
        </p:spPr>
      </p:pic>
      <p:pic>
        <p:nvPicPr>
          <p:cNvPr id="1028" name="Picture 4" descr="尝试在Android中实现PBR管线——环境光照明- Ragnarok Note">
            <a:extLst>
              <a:ext uri="{FF2B5EF4-FFF2-40B4-BE49-F238E27FC236}">
                <a16:creationId xmlns:a16="http://schemas.microsoft.com/office/drawing/2014/main" id="{88985108-5C3D-2888-5629-FDA9350F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55" y="2536430"/>
            <a:ext cx="4024228" cy="21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D880A8-BCB6-2873-2FBE-83C72D8C11BE}"/>
              </a:ext>
            </a:extLst>
          </p:cNvPr>
          <p:cNvSpPr txBox="1"/>
          <p:nvPr/>
        </p:nvSpPr>
        <p:spPr>
          <a:xfrm>
            <a:off x="4979096" y="1039280"/>
            <a:ext cx="2815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view_direction</a:t>
            </a:r>
            <a:r>
              <a:rPr lang="en-US" altLang="zh-CN" dirty="0"/>
              <a:t> </a:t>
            </a:r>
            <a:r>
              <a:rPr lang="zh-CN" altLang="en-US" dirty="0"/>
              <a:t>观察方向</a:t>
            </a:r>
            <a:endParaRPr lang="en-US" altLang="zh-CN" dirty="0"/>
          </a:p>
          <a:p>
            <a:r>
              <a:rPr lang="en-US" altLang="zh-CN" dirty="0" err="1"/>
              <a:t>light_direction</a:t>
            </a:r>
            <a:r>
              <a:rPr lang="en-US" altLang="zh-CN" dirty="0"/>
              <a:t> </a:t>
            </a:r>
            <a:r>
              <a:rPr lang="zh-CN" altLang="en-US" dirty="0"/>
              <a:t>光线方向</a:t>
            </a:r>
          </a:p>
        </p:txBody>
      </p:sp>
    </p:spTree>
    <p:extLst>
      <p:ext uri="{BB962C8B-B14F-4D97-AF65-F5344CB8AC3E}">
        <p14:creationId xmlns:p14="http://schemas.microsoft.com/office/powerpoint/2010/main" val="3422189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RkMDIwMzk2MDA3NTJlMDQ4NWFlNWE0Y2ViMGY0M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heme/theme1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205</Words>
  <Application>Microsoft Office PowerPoint</Application>
  <PresentationFormat>宽屏</PresentationFormat>
  <Paragraphs>37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MiSans Heavy</vt:lpstr>
      <vt:lpstr>MiSans Normal</vt:lpstr>
      <vt:lpstr>Arial</vt:lpstr>
      <vt:lpstr>Calibri</vt:lpstr>
      <vt:lpstr>Wingdings</vt:lpstr>
      <vt:lpstr>Office 主题</vt:lpstr>
      <vt:lpstr>CPU软渲染 路径追踪渲染器</vt:lpstr>
      <vt:lpstr>Gamma矫正</vt:lpstr>
      <vt:lpstr>材质</vt:lpstr>
      <vt:lpstr>光线的传播</vt:lpstr>
      <vt:lpstr>发射光线</vt:lpstr>
      <vt:lpstr>光线追踪</vt:lpstr>
      <vt:lpstr>光线反射方向</vt:lpstr>
      <vt:lpstr>局部反射空间(Frame)</vt:lpstr>
      <vt:lpstr>计算反射方向</vt:lpstr>
      <vt:lpstr>接受-拒绝采样</vt:lpstr>
      <vt:lpstr>单个像素多个样本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骞深 姚</cp:lastModifiedBy>
  <cp:revision>182</cp:revision>
  <dcterms:created xsi:type="dcterms:W3CDTF">2023-08-09T12:44:00Z</dcterms:created>
  <dcterms:modified xsi:type="dcterms:W3CDTF">2024-08-10T18:01:02Z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2052-12.1.0.17147</vt:lpwstr>
  </property>
</Properties>
</file>